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80" r:id="rId12"/>
    <p:sldId id="281" r:id="rId13"/>
    <p:sldId id="267" r:id="rId14"/>
    <p:sldId id="268" r:id="rId15"/>
    <p:sldId id="269" r:id="rId16"/>
    <p:sldId id="282" r:id="rId17"/>
    <p:sldId id="28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63" r:id="rId28"/>
    <p:sldId id="279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Blums%20Volleybal\Competitie%20info%20en%20ledenlijst\Leden%20verloop%20en%20evaluatie%20totale%20verenig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Blums%20Volleybal\Competitie%20info%20en%20ledenlijst\Leden%20verloop%20en%20evaluatie%20totale%20verenigin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Blums%20Volleybal\Competitie%20info%20en%20ledenlijst\Leden%20verloop%20en%20evaluatie%20totale%20vereniging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Blums%20Volleybal\Competitie%20info%20en%20ledenlijst\Leden%20verloop%20en%20evaluatie%20totale%20verenig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Leden verloop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Jeugd</a:t>
            </a:r>
          </a:p>
        </c:rich>
      </c:tx>
      <c:layout>
        <c:manualLayout>
          <c:xMode val="edge"/>
          <c:yMode val="edge"/>
          <c:x val="0.72020137147661012"/>
          <c:y val="6.9912681148319708E-2"/>
        </c:manualLayout>
      </c:layout>
    </c:title>
    <c:plotArea>
      <c:layout>
        <c:manualLayout>
          <c:layoutTarget val="inner"/>
          <c:xMode val="edge"/>
          <c:yMode val="edge"/>
          <c:x val="6.4347180066178913E-2"/>
          <c:y val="7.0174879825415121E-2"/>
          <c:w val="0.61484713852109374"/>
          <c:h val="0.57461991408377455"/>
        </c:manualLayout>
      </c:layout>
      <c:barChart>
        <c:barDir val="col"/>
        <c:grouping val="clustered"/>
        <c:ser>
          <c:idx val="3"/>
          <c:order val="0"/>
          <c:tx>
            <c:v>CMV</c:v>
          </c:tx>
          <c:spPr>
            <a:solidFill>
              <a:srgbClr val="0070C0"/>
            </a:solidFill>
          </c:spPr>
          <c:cat>
            <c:strRef>
              <c:f>'Leden verloop'!$A$4:$A$11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verloop'!$E$4:$E$11</c:f>
              <c:numCache>
                <c:formatCode>General</c:formatCode>
                <c:ptCount val="8"/>
                <c:pt idx="0">
                  <c:v>6</c:v>
                </c:pt>
                <c:pt idx="1">
                  <c:v>13</c:v>
                </c:pt>
                <c:pt idx="2">
                  <c:v>11</c:v>
                </c:pt>
                <c:pt idx="3">
                  <c:v>9</c:v>
                </c:pt>
                <c:pt idx="4">
                  <c:v>13</c:v>
                </c:pt>
                <c:pt idx="5">
                  <c:v>10</c:v>
                </c:pt>
                <c:pt idx="6">
                  <c:v>1</c:v>
                </c:pt>
              </c:numCache>
            </c:numRef>
          </c:val>
        </c:ser>
        <c:ser>
          <c:idx val="7"/>
          <c:order val="1"/>
          <c:tx>
            <c:v>ABC</c:v>
          </c:tx>
          <c:spPr>
            <a:solidFill>
              <a:srgbClr val="C00000"/>
            </a:solidFill>
          </c:spPr>
          <c:cat>
            <c:strRef>
              <c:f>'Leden verloop'!$A$4:$A$11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verloop'!$I$4:$I$11</c:f>
              <c:numCache>
                <c:formatCode>General</c:formatCode>
                <c:ptCount val="8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5</c:v>
                </c:pt>
                <c:pt idx="6">
                  <c:v>14</c:v>
                </c:pt>
                <c:pt idx="7">
                  <c:v>14</c:v>
                </c:pt>
              </c:numCache>
            </c:numRef>
          </c:val>
        </c:ser>
        <c:ser>
          <c:idx val="8"/>
          <c:order val="2"/>
          <c:tx>
            <c:v>Totaal jeugd</c:v>
          </c:tx>
          <c:spPr>
            <a:solidFill>
              <a:srgbClr val="00B050"/>
            </a:solidFill>
          </c:spPr>
          <c:cat>
            <c:strRef>
              <c:f>'Leden verloop'!$A$4:$A$11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verloop'!$J$4:$J$11</c:f>
              <c:numCache>
                <c:formatCode>General</c:formatCode>
                <c:ptCount val="8"/>
                <c:pt idx="0">
                  <c:v>13</c:v>
                </c:pt>
                <c:pt idx="1">
                  <c:v>20</c:v>
                </c:pt>
                <c:pt idx="2">
                  <c:v>19</c:v>
                </c:pt>
                <c:pt idx="3">
                  <c:v>18</c:v>
                </c:pt>
                <c:pt idx="4">
                  <c:v>21</c:v>
                </c:pt>
                <c:pt idx="5">
                  <c:v>15</c:v>
                </c:pt>
                <c:pt idx="6">
                  <c:v>15</c:v>
                </c:pt>
                <c:pt idx="7">
                  <c:v>14</c:v>
                </c:pt>
              </c:numCache>
            </c:numRef>
          </c:val>
        </c:ser>
        <c:axId val="68703360"/>
        <c:axId val="68704896"/>
      </c:barChart>
      <c:catAx>
        <c:axId val="68703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68704896"/>
        <c:crosses val="autoZero"/>
        <c:auto val="1"/>
        <c:lblAlgn val="ctr"/>
        <c:lblOffset val="100"/>
      </c:catAx>
      <c:valAx>
        <c:axId val="68704896"/>
        <c:scaling>
          <c:orientation val="minMax"/>
          <c:max val="40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68703360"/>
        <c:crosses val="autoZero"/>
        <c:crossBetween val="between"/>
        <c:majorUnit val="5"/>
      </c:valAx>
    </c:plotArea>
    <c:legend>
      <c:legendPos val="r"/>
      <c:layout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N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Leden verloop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Heren/Dames</a:t>
            </a:r>
          </a:p>
        </c:rich>
      </c:tx>
      <c:layout>
        <c:manualLayout>
          <c:xMode val="edge"/>
          <c:yMode val="edge"/>
          <c:x val="0.72020137147661012"/>
          <c:y val="6.9912681148319666E-2"/>
        </c:manualLayout>
      </c:layout>
    </c:title>
    <c:plotArea>
      <c:layout>
        <c:manualLayout>
          <c:layoutTarget val="inner"/>
          <c:xMode val="edge"/>
          <c:yMode val="edge"/>
          <c:x val="6.4347180066178872E-2"/>
          <c:y val="7.0174879825415079E-2"/>
          <c:w val="0.61484713852109396"/>
          <c:h val="0.574619914083775"/>
        </c:manualLayout>
      </c:layout>
      <c:barChart>
        <c:barDir val="col"/>
        <c:grouping val="clustered"/>
        <c:ser>
          <c:idx val="3"/>
          <c:order val="0"/>
          <c:tx>
            <c:v>Heren</c:v>
          </c:tx>
          <c:spPr>
            <a:solidFill>
              <a:srgbClr val="0070C0"/>
            </a:solidFill>
          </c:spPr>
          <c:cat>
            <c:strRef>
              <c:f>'Leden verloop'!$A$20:$A$27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verloop'!$E$20:$E$27</c:f>
              <c:numCache>
                <c:formatCode>General</c:formatCode>
                <c:ptCount val="8"/>
                <c:pt idx="0">
                  <c:v>16</c:v>
                </c:pt>
                <c:pt idx="1">
                  <c:v>16</c:v>
                </c:pt>
                <c:pt idx="2">
                  <c:v>14</c:v>
                </c:pt>
                <c:pt idx="3">
                  <c:v>14</c:v>
                </c:pt>
                <c:pt idx="4">
                  <c:v>13</c:v>
                </c:pt>
                <c:pt idx="5">
                  <c:v>13</c:v>
                </c:pt>
                <c:pt idx="6">
                  <c:v>14</c:v>
                </c:pt>
                <c:pt idx="7">
                  <c:v>14</c:v>
                </c:pt>
              </c:numCache>
            </c:numRef>
          </c:val>
        </c:ser>
        <c:ser>
          <c:idx val="7"/>
          <c:order val="1"/>
          <c:tx>
            <c:v>Dames</c:v>
          </c:tx>
          <c:spPr>
            <a:solidFill>
              <a:srgbClr val="C00000"/>
            </a:solidFill>
          </c:spPr>
          <c:cat>
            <c:strRef>
              <c:f>'Leden verloop'!$A$20:$A$27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verloop'!$I$20:$I$27</c:f>
              <c:numCache>
                <c:formatCode>General</c:formatCode>
                <c:ptCount val="8"/>
                <c:pt idx="0">
                  <c:v>19</c:v>
                </c:pt>
                <c:pt idx="1">
                  <c:v>22</c:v>
                </c:pt>
                <c:pt idx="2">
                  <c:v>17</c:v>
                </c:pt>
                <c:pt idx="3">
                  <c:v>14</c:v>
                </c:pt>
                <c:pt idx="4">
                  <c:v>16</c:v>
                </c:pt>
                <c:pt idx="5">
                  <c:v>19</c:v>
                </c:pt>
                <c:pt idx="6">
                  <c:v>13</c:v>
                </c:pt>
                <c:pt idx="7">
                  <c:v>14</c:v>
                </c:pt>
              </c:numCache>
            </c:numRef>
          </c:val>
        </c:ser>
        <c:ser>
          <c:idx val="8"/>
          <c:order val="2"/>
          <c:tx>
            <c:v>Totaal Senioren</c:v>
          </c:tx>
          <c:spPr>
            <a:solidFill>
              <a:srgbClr val="00B050"/>
            </a:solidFill>
          </c:spPr>
          <c:cat>
            <c:strRef>
              <c:f>'Leden verloop'!$A$20:$A$27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verloop'!$J$20:$J$27</c:f>
              <c:numCache>
                <c:formatCode>General</c:formatCode>
                <c:ptCount val="8"/>
                <c:pt idx="0">
                  <c:v>35</c:v>
                </c:pt>
                <c:pt idx="1">
                  <c:v>38</c:v>
                </c:pt>
                <c:pt idx="2">
                  <c:v>31</c:v>
                </c:pt>
                <c:pt idx="3">
                  <c:v>28</c:v>
                </c:pt>
                <c:pt idx="4">
                  <c:v>29</c:v>
                </c:pt>
                <c:pt idx="5">
                  <c:v>32</c:v>
                </c:pt>
                <c:pt idx="6">
                  <c:v>27</c:v>
                </c:pt>
                <c:pt idx="7">
                  <c:v>28</c:v>
                </c:pt>
              </c:numCache>
            </c:numRef>
          </c:val>
        </c:ser>
        <c:axId val="77545856"/>
        <c:axId val="77547392"/>
      </c:barChart>
      <c:catAx>
        <c:axId val="77545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77547392"/>
        <c:crosses val="autoZero"/>
        <c:auto val="1"/>
        <c:lblAlgn val="ctr"/>
        <c:lblOffset val="100"/>
      </c:catAx>
      <c:valAx>
        <c:axId val="77547392"/>
        <c:scaling>
          <c:orientation val="minMax"/>
          <c:max val="40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77545856"/>
        <c:crosses val="autoZero"/>
        <c:crossBetween val="between"/>
        <c:majorUnit val="5"/>
      </c:valAx>
    </c:plotArea>
    <c:legend>
      <c:legendPos val="r"/>
      <c:layout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N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Leden verloop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Recreanten.</a:t>
            </a:r>
          </a:p>
        </c:rich>
      </c:tx>
      <c:layout>
        <c:manualLayout>
          <c:xMode val="edge"/>
          <c:yMode val="edge"/>
          <c:x val="0.72020137147661012"/>
          <c:y val="6.9912681148319666E-2"/>
        </c:manualLayout>
      </c:layout>
    </c:title>
    <c:plotArea>
      <c:layout>
        <c:manualLayout>
          <c:layoutTarget val="inner"/>
          <c:xMode val="edge"/>
          <c:yMode val="edge"/>
          <c:x val="6.4347180066178872E-2"/>
          <c:y val="7.0174879825415079E-2"/>
          <c:w val="0.61484713852109396"/>
          <c:h val="0.574619914083775"/>
        </c:manualLayout>
      </c:layout>
      <c:barChart>
        <c:barDir val="col"/>
        <c:grouping val="clustered"/>
        <c:ser>
          <c:idx val="3"/>
          <c:order val="0"/>
          <c:tx>
            <c:v>Dames</c:v>
          </c:tx>
          <c:spPr>
            <a:solidFill>
              <a:srgbClr val="0070C0"/>
            </a:solidFill>
          </c:spPr>
          <c:cat>
            <c:strRef>
              <c:f>'Leden verloop'!$A$36:$A$43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verloop'!$E$36:$E$43</c:f>
              <c:numCache>
                <c:formatCode>General</c:formatCode>
                <c:ptCount val="8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12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val>
        </c:ser>
        <c:ser>
          <c:idx val="7"/>
          <c:order val="1"/>
          <c:tx>
            <c:v>Heren Gemengd</c:v>
          </c:tx>
          <c:spPr>
            <a:solidFill>
              <a:srgbClr val="C00000"/>
            </a:solidFill>
          </c:spPr>
          <c:cat>
            <c:strRef>
              <c:f>'Leden verloop'!$A$36:$A$43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verloop'!$I$36:$I$43</c:f>
              <c:numCache>
                <c:formatCode>General</c:formatCode>
                <c:ptCount val="8"/>
                <c:pt idx="0">
                  <c:v>17</c:v>
                </c:pt>
                <c:pt idx="1">
                  <c:v>16</c:v>
                </c:pt>
                <c:pt idx="2">
                  <c:v>13</c:v>
                </c:pt>
                <c:pt idx="3">
                  <c:v>14</c:v>
                </c:pt>
                <c:pt idx="4">
                  <c:v>14</c:v>
                </c:pt>
                <c:pt idx="5">
                  <c:v>15</c:v>
                </c:pt>
                <c:pt idx="6">
                  <c:v>13</c:v>
                </c:pt>
                <c:pt idx="7">
                  <c:v>13</c:v>
                </c:pt>
              </c:numCache>
            </c:numRef>
          </c:val>
        </c:ser>
        <c:ser>
          <c:idx val="8"/>
          <c:order val="2"/>
          <c:tx>
            <c:v>Totaal recreanten</c:v>
          </c:tx>
          <c:spPr>
            <a:solidFill>
              <a:srgbClr val="00B050"/>
            </a:solidFill>
          </c:spPr>
          <c:cat>
            <c:strRef>
              <c:f>'Leden verloop'!$A$36:$A$43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verloop'!$J$36:$J$43</c:f>
              <c:numCache>
                <c:formatCode>General</c:formatCode>
                <c:ptCount val="8"/>
                <c:pt idx="0">
                  <c:v>29</c:v>
                </c:pt>
                <c:pt idx="1">
                  <c:v>27</c:v>
                </c:pt>
                <c:pt idx="2">
                  <c:v>25</c:v>
                </c:pt>
                <c:pt idx="3">
                  <c:v>25</c:v>
                </c:pt>
                <c:pt idx="4">
                  <c:v>26</c:v>
                </c:pt>
                <c:pt idx="5">
                  <c:v>23</c:v>
                </c:pt>
                <c:pt idx="6">
                  <c:v>22</c:v>
                </c:pt>
                <c:pt idx="7">
                  <c:v>23</c:v>
                </c:pt>
              </c:numCache>
            </c:numRef>
          </c:val>
        </c:ser>
        <c:axId val="77573504"/>
        <c:axId val="77579392"/>
      </c:barChart>
      <c:catAx>
        <c:axId val="77573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77579392"/>
        <c:crosses val="autoZero"/>
        <c:auto val="1"/>
        <c:lblAlgn val="ctr"/>
        <c:lblOffset val="100"/>
      </c:catAx>
      <c:valAx>
        <c:axId val="77579392"/>
        <c:scaling>
          <c:orientation val="minMax"/>
          <c:max val="40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77573504"/>
        <c:crosses val="autoZero"/>
        <c:crossBetween val="between"/>
        <c:majorUnit val="5"/>
      </c:valAx>
    </c:plotArea>
    <c:legend>
      <c:legendPos val="r"/>
      <c:layout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N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Leden verloop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Donateurs en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ver.lid en erelid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>
                <a:solidFill>
                  <a:srgbClr val="000000"/>
                </a:solidFill>
                <a:latin typeface="Calibri"/>
              </a:rPr>
              <a:t> en Club totaal.</a:t>
            </a:r>
          </a:p>
        </c:rich>
      </c:tx>
      <c:layout>
        <c:manualLayout>
          <c:xMode val="edge"/>
          <c:yMode val="edge"/>
          <c:x val="0.67833643699565482"/>
          <c:y val="5.9536546258565984E-2"/>
        </c:manualLayout>
      </c:layout>
    </c:title>
    <c:plotArea>
      <c:layout>
        <c:manualLayout>
          <c:layoutTarget val="inner"/>
          <c:xMode val="edge"/>
          <c:yMode val="edge"/>
          <c:x val="6.4347180066178872E-2"/>
          <c:y val="7.0174879825415079E-2"/>
          <c:w val="0.61484713852109441"/>
          <c:h val="0.57461991408377544"/>
        </c:manualLayout>
      </c:layout>
      <c:barChart>
        <c:barDir val="col"/>
        <c:grouping val="clustered"/>
        <c:ser>
          <c:idx val="3"/>
          <c:order val="0"/>
          <c:tx>
            <c:v>Donateurs</c:v>
          </c:tx>
          <c:spPr>
            <a:solidFill>
              <a:srgbClr val="0070C0"/>
            </a:solidFill>
          </c:spPr>
          <c:cat>
            <c:strRef>
              <c:f>'Leden verloop'!$A$52:$A$59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verloop'!$E$52:$E$59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7"/>
          <c:order val="1"/>
          <c:tx>
            <c:v>Ver.lid en Erelid</c:v>
          </c:tx>
          <c:spPr>
            <a:solidFill>
              <a:srgbClr val="C00000"/>
            </a:solidFill>
          </c:spPr>
          <c:cat>
            <c:strRef>
              <c:f>'Leden verloop'!$A$52:$A$59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verloop'!$I$52:$I$59</c:f>
              <c:numCache>
                <c:formatCode>General</c:formatCode>
                <c:ptCount val="8"/>
                <c:pt idx="0">
                  <c:v>9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8"/>
          <c:order val="2"/>
          <c:tx>
            <c:v>Totaal CLUB</c:v>
          </c:tx>
          <c:spPr>
            <a:solidFill>
              <a:srgbClr val="00B050"/>
            </a:solidFill>
          </c:spPr>
          <c:cat>
            <c:strRef>
              <c:f>'Leden verloop'!$A$52:$A$59</c:f>
              <c:strCache>
                <c:ptCount val="8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</c:strCache>
            </c:strRef>
          </c:cat>
          <c:val>
            <c:numRef>
              <c:f>'Leden verloop'!$J$52:$J$59</c:f>
              <c:numCache>
                <c:formatCode>General</c:formatCode>
                <c:ptCount val="8"/>
                <c:pt idx="0">
                  <c:v>89</c:v>
                </c:pt>
                <c:pt idx="1">
                  <c:v>97</c:v>
                </c:pt>
                <c:pt idx="2">
                  <c:v>85</c:v>
                </c:pt>
                <c:pt idx="3">
                  <c:v>81</c:v>
                </c:pt>
                <c:pt idx="4">
                  <c:v>85</c:v>
                </c:pt>
                <c:pt idx="5">
                  <c:v>78</c:v>
                </c:pt>
                <c:pt idx="6">
                  <c:v>70</c:v>
                </c:pt>
                <c:pt idx="7">
                  <c:v>71</c:v>
                </c:pt>
              </c:numCache>
            </c:numRef>
          </c:val>
        </c:ser>
        <c:axId val="77678848"/>
        <c:axId val="77684736"/>
      </c:barChart>
      <c:catAx>
        <c:axId val="776788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77684736"/>
        <c:crosses val="autoZero"/>
        <c:auto val="1"/>
        <c:lblAlgn val="ctr"/>
        <c:lblOffset val="100"/>
      </c:catAx>
      <c:valAx>
        <c:axId val="776847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77678848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N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28000" t="9000" r="-7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0B8B8B-94C0-49FE-97BE-0DABC4AC1C09}" type="datetimeFigureOut">
              <a:rPr lang="nl-NL" smtClean="0"/>
              <a:pPr/>
              <a:t>12-5-2015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16A9A7-627E-412A-A376-1E286E3DF4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Algemene ledenvergadering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12 mei 2015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tin\Blums Volleybal\logoSV-comple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37020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1"/>
          </a:xfrm>
        </p:spPr>
        <p:txBody>
          <a:bodyPr/>
          <a:lstStyle/>
          <a:p>
            <a:r>
              <a:rPr lang="nl-NL" dirty="0" smtClean="0"/>
              <a:t>Penningmeester.. (verslag is uitgedeeld)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5. Jaarverslag Financiën en begroting.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69674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02444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Begroot tekort voor komend jaar is dus negatief.</a:t>
            </a:r>
          </a:p>
          <a:p>
            <a:r>
              <a:rPr lang="nl-NL" dirty="0" smtClean="0"/>
              <a:t>Voorstel is om een contributie verhoging nog 1 jaar door te schuiven.</a:t>
            </a:r>
          </a:p>
          <a:p>
            <a:r>
              <a:rPr lang="nl-NL" dirty="0" smtClean="0"/>
              <a:t>We kunnen dit qua spaarrekening aan.</a:t>
            </a:r>
          </a:p>
          <a:p>
            <a:r>
              <a:rPr lang="nl-NL" dirty="0" smtClean="0"/>
              <a:t>Qua inzet van een ieder afgelopen jaar uitstekend. Jubileum organisatie en competitie draaiende te houden met elkaar!</a:t>
            </a:r>
          </a:p>
          <a:p>
            <a:r>
              <a:rPr lang="nl-NL" dirty="0" smtClean="0"/>
              <a:t>Goede verloting verkoop gehad.</a:t>
            </a:r>
          </a:p>
          <a:p>
            <a:r>
              <a:rPr lang="nl-NL" dirty="0" smtClean="0"/>
              <a:t>Hopend op een aantal leden meer…..</a:t>
            </a:r>
          </a:p>
          <a:p>
            <a:r>
              <a:rPr lang="nl-NL" dirty="0" smtClean="0"/>
              <a:t>Contributie het jaar erop kan worden……..</a:t>
            </a:r>
          </a:p>
          <a:p>
            <a:r>
              <a:rPr lang="nl-NL" dirty="0" smtClean="0"/>
              <a:t>Jeugd + 5, Senioren + 15, Recreanten + 10 euro.</a:t>
            </a:r>
          </a:p>
          <a:p>
            <a:r>
              <a:rPr lang="nl-NL" dirty="0" smtClean="0"/>
              <a:t>Akkoord?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6.Vaststellen van de contributie.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Jos Dekker en Marjan vd Bij zaten er dit jaar in, Eddie Blum was reserve.</a:t>
            </a:r>
          </a:p>
          <a:p>
            <a:endParaRPr lang="nl-NL" dirty="0" smtClean="0"/>
          </a:p>
          <a:p>
            <a:r>
              <a:rPr lang="nl-NL" dirty="0" smtClean="0"/>
              <a:t>En…. </a:t>
            </a:r>
            <a:r>
              <a:rPr lang="nl-NL" dirty="0" err="1" smtClean="0"/>
              <a:t>Goedbevonden</a:t>
            </a:r>
            <a:r>
              <a:rPr lang="nl-NL" dirty="0" smtClean="0"/>
              <a:t>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Verslag kascommissie.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Volgens de regel schuift Marjan nog 1 keer door en komt Eddie er weer in.</a:t>
            </a:r>
          </a:p>
          <a:p>
            <a:endParaRPr lang="nl-NL" dirty="0" smtClean="0"/>
          </a:p>
          <a:p>
            <a:r>
              <a:rPr lang="nl-NL" dirty="0" smtClean="0"/>
              <a:t>Wie wil er dan reserve zijn?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8. Benoeming nieuwe kascommissie.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43615"/>
          </a:xfrm>
        </p:spPr>
        <p:txBody>
          <a:bodyPr/>
          <a:lstStyle/>
          <a:p>
            <a:r>
              <a:rPr lang="nl-NL" dirty="0" smtClean="0"/>
              <a:t>Jeugd blijft bijna op hetzelfde aantal.</a:t>
            </a:r>
          </a:p>
          <a:p>
            <a:r>
              <a:rPr lang="nl-NL" dirty="0" smtClean="0"/>
              <a:t>1 B team in competitie.</a:t>
            </a:r>
          </a:p>
          <a:p>
            <a:r>
              <a:rPr lang="nl-NL" dirty="0" smtClean="0"/>
              <a:t>Geen A team meer.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9. Jaarverslag Jeugd, Senioren en recreanten.</a:t>
            </a:r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/>
        </p:nvGraphicFramePr>
        <p:xfrm>
          <a:off x="1115616" y="3284984"/>
          <a:ext cx="5618981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1656184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Heren goed gepresteerd en 2</a:t>
            </a:r>
            <a:r>
              <a:rPr lang="nl-NL" baseline="30000" dirty="0" smtClean="0"/>
              <a:t>e</a:t>
            </a:r>
            <a:r>
              <a:rPr lang="nl-NL" dirty="0" smtClean="0"/>
              <a:t> en 3</a:t>
            </a:r>
            <a:r>
              <a:rPr lang="nl-NL" baseline="30000" dirty="0" smtClean="0"/>
              <a:t>e</a:t>
            </a:r>
            <a:r>
              <a:rPr lang="nl-NL" dirty="0" smtClean="0"/>
              <a:t> klasse.</a:t>
            </a:r>
          </a:p>
          <a:p>
            <a:r>
              <a:rPr lang="nl-NL" dirty="0" smtClean="0"/>
              <a:t>Aantal stabiel.</a:t>
            </a:r>
          </a:p>
          <a:p>
            <a:r>
              <a:rPr lang="nl-NL" dirty="0" smtClean="0"/>
              <a:t>Dames net in 2</a:t>
            </a:r>
            <a:r>
              <a:rPr lang="nl-NL" baseline="30000" dirty="0" smtClean="0"/>
              <a:t>e</a:t>
            </a:r>
            <a:r>
              <a:rPr lang="nl-NL" dirty="0" smtClean="0"/>
              <a:t> klasse gebleven, super!</a:t>
            </a:r>
          </a:p>
          <a:p>
            <a:r>
              <a:rPr lang="nl-NL" dirty="0" smtClean="0"/>
              <a:t>Aantal neemt af, net genoeg </a:t>
            </a:r>
            <a:r>
              <a:rPr lang="nl-NL" dirty="0" smtClean="0"/>
              <a:t>om </a:t>
            </a:r>
            <a:r>
              <a:rPr lang="nl-NL" dirty="0" smtClean="0"/>
              <a:t>2 teams te houden…..</a:t>
            </a:r>
            <a:endParaRPr lang="nl-NL" dirty="0"/>
          </a:p>
        </p:txBody>
      </p:sp>
      <p:graphicFrame>
        <p:nvGraphicFramePr>
          <p:cNvPr id="5" name="Grafiek 4"/>
          <p:cNvGraphicFramePr>
            <a:graphicFrameLocks/>
          </p:cNvGraphicFramePr>
          <p:nvPr/>
        </p:nvGraphicFramePr>
        <p:xfrm>
          <a:off x="1547664" y="2492896"/>
          <a:ext cx="5114925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1443615"/>
          </a:xfrm>
        </p:spPr>
        <p:txBody>
          <a:bodyPr/>
          <a:lstStyle/>
          <a:p>
            <a:r>
              <a:rPr lang="nl-NL" dirty="0" smtClean="0"/>
              <a:t>Recreanten aantal blijft stabiel.</a:t>
            </a:r>
          </a:p>
          <a:p>
            <a:r>
              <a:rPr lang="nl-NL" dirty="0" smtClean="0"/>
              <a:t>Nog steeds wel meer gewenst vooral in Heren gemengd team. Opkomst is ook minder…..</a:t>
            </a:r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/>
        </p:nvGraphicFramePr>
        <p:xfrm>
          <a:off x="549294" y="2105885"/>
          <a:ext cx="5114925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ek 4"/>
          <p:cNvGraphicFramePr>
            <a:graphicFrameLocks/>
          </p:cNvGraphicFramePr>
          <p:nvPr/>
        </p:nvGraphicFramePr>
        <p:xfrm>
          <a:off x="3851920" y="4410075"/>
          <a:ext cx="5114925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019679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Hoe is de verkoop van de verloting verlopen?</a:t>
            </a:r>
          </a:p>
          <a:p>
            <a:r>
              <a:rPr lang="nl-NL" dirty="0" smtClean="0"/>
              <a:t>Vorig jaar afgesproken wederom op vrijwillige basis alle loten te gaan verkopen.</a:t>
            </a:r>
          </a:p>
          <a:p>
            <a:endParaRPr lang="nl-NL" dirty="0" smtClean="0"/>
          </a:p>
          <a:p>
            <a:r>
              <a:rPr lang="nl-NL" dirty="0" smtClean="0"/>
              <a:t>Vervolg acties…. om gat in begroting te dichten?</a:t>
            </a:r>
          </a:p>
          <a:p>
            <a:r>
              <a:rPr lang="nl-NL" dirty="0" smtClean="0"/>
              <a:t>Nog </a:t>
            </a:r>
            <a:r>
              <a:rPr lang="nl-NL" dirty="0" smtClean="0"/>
              <a:t>ideeën ??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10.Actie voor de clubkas.</a:t>
            </a:r>
            <a:endParaRPr lang="nl-NL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611560" y="4005064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11. Pauze met trekking van de verloting en consumptie.</a:t>
            </a:r>
            <a:endParaRPr kumimoji="0" lang="nl-NL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Reden was Jubileum vorig jaar inzake ereleden aanstellen binnen de club.</a:t>
            </a:r>
          </a:p>
          <a:p>
            <a:endParaRPr lang="nl-NL" dirty="0" smtClean="0"/>
          </a:p>
          <a:p>
            <a:r>
              <a:rPr lang="nl-NL" dirty="0" smtClean="0"/>
              <a:t>Tevens een stukje tekstueel aanpassen nadat Klaus Volkman de oude statuten en reglementen digitaal heeft gemaakt….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12. Kleine wijziging Huishoudelijk reglement.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Opening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Notulen vorige vergadering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Ingekomen stukken.(secretariaat)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Bestuursverkiezing.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Jaarverslag Financiën en begroting.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Vaststellen van de contributie </a:t>
            </a:r>
            <a:r>
              <a:rPr lang="nl-NL" dirty="0" err="1" smtClean="0"/>
              <a:t>nav</a:t>
            </a:r>
            <a:r>
              <a:rPr lang="nl-NL" dirty="0" smtClean="0"/>
              <a:t> begroting.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Verslag van de kascommissie.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Benoeming nieuwe kascommissie.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Jaarverslag Jeugd, Senioren en Recreanten.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Actie voor de clubkas.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Pauze met trekking verloting en consumptie.</a:t>
            </a:r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Agenda voor de pauze: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sz="2200" dirty="0" smtClean="0">
                <a:solidFill>
                  <a:schemeClr val="tx1"/>
                </a:solidFill>
              </a:rPr>
              <a:t>(Agenda tevens uitgeprint)</a:t>
            </a:r>
            <a:endParaRPr lang="nl-NL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576063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Wat is nu het voorstel van de wijziging </a:t>
            </a:r>
            <a:r>
              <a:rPr lang="nl-NL" dirty="0" err="1" smtClean="0"/>
              <a:t>mbt</a:t>
            </a:r>
            <a:r>
              <a:rPr lang="nl-NL" dirty="0" smtClean="0"/>
              <a:t> het aanstellen van Ereleden.</a:t>
            </a:r>
            <a:r>
              <a:rPr lang="nl-NL" dirty="0"/>
              <a:t> </a:t>
            </a:r>
            <a:r>
              <a:rPr lang="nl-NL" dirty="0" smtClean="0"/>
              <a:t>Bedoeling is een extra artikel…..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50702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068960"/>
            <a:ext cx="7776864" cy="262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inhoud 1"/>
          <p:cNvSpPr txBox="1">
            <a:spLocks/>
          </p:cNvSpPr>
          <p:nvPr/>
        </p:nvSpPr>
        <p:spPr>
          <a:xfrm>
            <a:off x="611560" y="2564904"/>
            <a:ext cx="8229600" cy="576063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nl-NL" sz="2700" dirty="0" smtClean="0"/>
              <a:t>En nog een tekstuele aanpassing in de naam en kleding</a:t>
            </a:r>
            <a:r>
              <a:rPr kumimoji="0" lang="nl-NL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nl-NL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jdelijke aanduiding voor inhoud 1"/>
          <p:cNvSpPr txBox="1">
            <a:spLocks/>
          </p:cNvSpPr>
          <p:nvPr/>
        </p:nvSpPr>
        <p:spPr>
          <a:xfrm>
            <a:off x="914400" y="5805264"/>
            <a:ext cx="8229600" cy="5760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nl-NL" sz="2700" noProof="0" dirty="0" smtClean="0"/>
              <a:t>Akkoord?</a:t>
            </a:r>
            <a:endParaRPr kumimoji="0" lang="nl-NL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Aandacht hiervoor om het bestuur ook te ontlasten van </a:t>
            </a:r>
            <a:r>
              <a:rPr lang="nl-NL" dirty="0" smtClean="0"/>
              <a:t>taken:</a:t>
            </a:r>
            <a:endParaRPr lang="nl-NL" dirty="0" smtClean="0"/>
          </a:p>
          <a:p>
            <a:r>
              <a:rPr lang="nl-NL" dirty="0" smtClean="0"/>
              <a:t>Competitie meer zelf organiseren. Wijzigingen teams aanmelden etc. en ook scheidsrechters.</a:t>
            </a:r>
          </a:p>
          <a:p>
            <a:r>
              <a:rPr lang="nl-NL" dirty="0" smtClean="0"/>
              <a:t>Nog meer een contact namens vereniging om info verspreiden en promoten.</a:t>
            </a:r>
          </a:p>
          <a:p>
            <a:r>
              <a:rPr lang="nl-NL" dirty="0" smtClean="0"/>
              <a:t>Stukjes voor clubblad? Clubblad verspreiden binnen je team. Verloting promoten.</a:t>
            </a:r>
          </a:p>
          <a:p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13. Verantwoordelijkheid aanvoerders.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Scheidsrechters nog steeds een aandachtspunt.</a:t>
            </a:r>
            <a:endParaRPr lang="nl-NL" dirty="0"/>
          </a:p>
          <a:p>
            <a:r>
              <a:rPr lang="nl-NL" dirty="0" smtClean="0"/>
              <a:t>Geertje, Harm, Berry en Eddie, zijn en waren de vaste waarden.</a:t>
            </a:r>
          </a:p>
          <a:p>
            <a:r>
              <a:rPr lang="nl-NL" dirty="0" smtClean="0"/>
              <a:t>Nu wordt er nog meer onderling door anderen gefloten !!!! Goed geregeld.</a:t>
            </a:r>
          </a:p>
          <a:p>
            <a:r>
              <a:rPr lang="nl-NL" dirty="0" smtClean="0"/>
              <a:t>Tevens van start met DWF volgend seizoen.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14.Scheidsrechters en Digitaal Wedstrijd Formulier (DWF)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Organiseren we dit op de juiste avond?</a:t>
            </a:r>
          </a:p>
          <a:p>
            <a:r>
              <a:rPr lang="nl-NL" dirty="0" smtClean="0"/>
              <a:t>Nu altijd op Donderdag avond.</a:t>
            </a:r>
          </a:p>
          <a:p>
            <a:r>
              <a:rPr lang="nl-NL" dirty="0" smtClean="0"/>
              <a:t>Beter op andere avond?</a:t>
            </a:r>
          </a:p>
          <a:p>
            <a:r>
              <a:rPr lang="nl-NL" dirty="0" smtClean="0"/>
              <a:t>Nu kost het 3 groepen de reguliere training.</a:t>
            </a:r>
          </a:p>
          <a:p>
            <a:r>
              <a:rPr lang="nl-NL" dirty="0" smtClean="0"/>
              <a:t>……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15.Mixtoernooi.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Heren 2 is aan de beurt om het feest te organiseren.</a:t>
            </a:r>
          </a:p>
          <a:p>
            <a:r>
              <a:rPr lang="nl-NL" dirty="0" smtClean="0"/>
              <a:t>En wel op de datum</a:t>
            </a:r>
            <a:r>
              <a:rPr lang="nl-NL" dirty="0" smtClean="0"/>
              <a:t>:</a:t>
            </a:r>
          </a:p>
          <a:p>
            <a:endParaRPr lang="nl-NL" dirty="0" smtClean="0"/>
          </a:p>
          <a:p>
            <a:r>
              <a:rPr lang="nl-NL" dirty="0" smtClean="0"/>
              <a:t>Derde zaterdag van september!!</a:t>
            </a:r>
          </a:p>
          <a:p>
            <a:endParaRPr lang="nl-NL" dirty="0" smtClean="0"/>
          </a:p>
          <a:p>
            <a:r>
              <a:rPr lang="nl-NL" dirty="0" smtClean="0"/>
              <a:t>Zet het in de agenda en kom!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16.Feestcommissie/Feestavond.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???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17. Mededelingen voor het komende seizoen.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18.Rondvraag.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willen Geertje en Jan bedanken…..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19.Sluiting.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Wijzigingsvoorstel Huishoudelijk reglement.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Verantwoordelijkheid Aanvoerders.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Scheidsrechters en Digitaal Wedstrijd Formulier (DWF).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Mixtoernooi.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Feestcommissie/Feestavond.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Mededelingen voor het Seizoen 2015-2016.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Rondvraag.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nl-NL" dirty="0" smtClean="0"/>
              <a:t>Sluiting.</a:t>
            </a:r>
          </a:p>
          <a:p>
            <a:pPr marL="514350" indent="-514350">
              <a:buFont typeface="+mj-lt"/>
              <a:buAutoNum type="arabicPeriod" startAt="12"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Agenda na de pauze: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sz="2200" dirty="0" smtClean="0">
                <a:solidFill>
                  <a:schemeClr val="tx1"/>
                </a:solidFill>
              </a:rPr>
              <a:t>(Agenda tevens uitgeprint)</a:t>
            </a:r>
            <a:endParaRPr lang="nl-NL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Allen welkom.</a:t>
            </a:r>
          </a:p>
          <a:p>
            <a:r>
              <a:rPr lang="nl-NL" dirty="0" smtClean="0"/>
              <a:t>Alle teams vertegenwoordigd?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Opening en welkom.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Nog opmerking over de tekst?</a:t>
            </a:r>
          </a:p>
          <a:p>
            <a:r>
              <a:rPr lang="nl-NL" dirty="0" smtClean="0"/>
              <a:t>Openstaande punten:</a:t>
            </a:r>
          </a:p>
          <a:p>
            <a:r>
              <a:rPr lang="nl-NL" dirty="0" smtClean="0"/>
              <a:t>Niet van toepassing.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Notulen vorige vergadering.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Geertje nog ingekomen stukken via secretariaat?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Ingekomen stukken.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Vaste bezetting begin van het jaar:</a:t>
            </a:r>
          </a:p>
          <a:p>
            <a:r>
              <a:rPr lang="nl-NL" dirty="0" smtClean="0"/>
              <a:t>Martin Blum, Geertje Dekker, Jan Siero, Berry Volkman, Miep Weemstra, Agnet Schipper.</a:t>
            </a:r>
          </a:p>
          <a:p>
            <a:r>
              <a:rPr lang="nl-NL" dirty="0" smtClean="0"/>
              <a:t>Kwamen al snel Majell Boelens en Amarins Venema bij, en laatste maand ook nog eens Jolien Postma-Vennink waar we zeer verheugd over zijn !!!</a:t>
            </a:r>
          </a:p>
          <a:p>
            <a:r>
              <a:rPr lang="nl-NL" dirty="0" smtClean="0"/>
              <a:t>Geertje en Agnet zijn periodiek aftredend.</a:t>
            </a:r>
          </a:p>
          <a:p>
            <a:r>
              <a:rPr lang="nl-NL" dirty="0" smtClean="0"/>
              <a:t>Agnet wil nog een jaar doorgaan, maar Geertje stopt ermee.</a:t>
            </a:r>
          </a:p>
          <a:p>
            <a:r>
              <a:rPr lang="nl-NL" dirty="0" smtClean="0"/>
              <a:t>Tevens heeft Jan Siero aangegeven te gaan stoppen.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Bestuursverkiezing.</a:t>
            </a:r>
            <a:endParaRPr lang="nl-N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gaan qua samenstelling van het bestuur nu van 6 vast en 2 </a:t>
            </a:r>
            <a:r>
              <a:rPr lang="nl-NL" dirty="0" err="1" smtClean="0"/>
              <a:t>flex</a:t>
            </a:r>
            <a:r>
              <a:rPr lang="nl-NL" dirty="0" smtClean="0"/>
              <a:t> naar 7 vaste bestuursleden.</a:t>
            </a:r>
          </a:p>
          <a:p>
            <a:r>
              <a:rPr lang="nl-NL" dirty="0" smtClean="0"/>
              <a:t>Graag zien we er nog een 8</a:t>
            </a:r>
            <a:r>
              <a:rPr lang="nl-NL" baseline="30000" dirty="0" smtClean="0"/>
              <a:t>e</a:t>
            </a:r>
            <a:r>
              <a:rPr lang="nl-NL" dirty="0" smtClean="0"/>
              <a:t> bestuurslid erbij komen</a:t>
            </a:r>
            <a:r>
              <a:rPr lang="nl-NL" dirty="0" smtClean="0"/>
              <a:t>……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Intern hebben we taken </a:t>
            </a:r>
            <a:r>
              <a:rPr lang="nl-NL" dirty="0" smtClean="0"/>
              <a:t>verdeeld…..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29600" cy="482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Functie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Naam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Functie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Naam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Voorzitter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Martin Blum.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Voorzitter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Martin Blum.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Secretaris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Geertje Visser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1e Secretaris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Berry Volkman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Penningmeester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Jan Siero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2e sceretaris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Majell Boelens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Ledenadministratie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Miep Weemstra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Penningmeester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  <a:r>
                        <a:rPr lang="nl-NL" sz="15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ovbh</a:t>
                      </a:r>
                      <a:r>
                        <a:rPr lang="nl-NL" sz="15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…Amarins </a:t>
                      </a:r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Venema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Jeugd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Berry Volkman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Ledenadministratie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Miep Weemstra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Bestuurslid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Agnet Schipper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Bestuurslid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Agnet Schipper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Bestuurslid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Majell Boelens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Bestuurslid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Jolien Postma-Vennink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Bestuurslid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Amarins Venema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Bestuurslid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/>
                </a:tc>
              </a:tr>
              <a:tr h="482454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Bestuurslid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Jolien Postma-Vennink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27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FF0000"/>
      </a:accent1>
      <a:accent2>
        <a:srgbClr val="DA1F28"/>
      </a:accent2>
      <a:accent3>
        <a:srgbClr val="EB641B"/>
      </a:accent3>
      <a:accent4>
        <a:srgbClr val="FF0000"/>
      </a:accent4>
      <a:accent5>
        <a:srgbClr val="474B78"/>
      </a:accent5>
      <a:accent6>
        <a:srgbClr val="7D3C4A"/>
      </a:accent6>
      <a:hlink>
        <a:srgbClr val="FF8119"/>
      </a:hlink>
      <a:folHlink>
        <a:srgbClr val="FF0000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882</Words>
  <Application>Microsoft Office PowerPoint</Application>
  <PresentationFormat>Diavoorstelling (4:3)</PresentationFormat>
  <Paragraphs>164</Paragraphs>
  <Slides>28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Concours</vt:lpstr>
      <vt:lpstr>Algemene ledenvergadering 12 mei 2015</vt:lpstr>
      <vt:lpstr>Agenda voor de pauze: (Agenda tevens uitgeprint)</vt:lpstr>
      <vt:lpstr>Agenda na de pauze: (Agenda tevens uitgeprint)</vt:lpstr>
      <vt:lpstr>1. Opening en welkom.</vt:lpstr>
      <vt:lpstr>2. Notulen vorige vergadering.</vt:lpstr>
      <vt:lpstr>3. Ingekomen stukken.</vt:lpstr>
      <vt:lpstr>4. Bestuursverkiezing.</vt:lpstr>
      <vt:lpstr>Dia 8</vt:lpstr>
      <vt:lpstr>Dia 9</vt:lpstr>
      <vt:lpstr>5. Jaarverslag Financiën en begroting.</vt:lpstr>
      <vt:lpstr>Dia 11</vt:lpstr>
      <vt:lpstr>6.Vaststellen van de contributie.</vt:lpstr>
      <vt:lpstr>7. Verslag kascommissie.</vt:lpstr>
      <vt:lpstr>8. Benoeming nieuwe kascommissie.</vt:lpstr>
      <vt:lpstr>9. Jaarverslag Jeugd, Senioren en recreanten.</vt:lpstr>
      <vt:lpstr>Dia 16</vt:lpstr>
      <vt:lpstr>Dia 17</vt:lpstr>
      <vt:lpstr>10.Actie voor de clubkas.</vt:lpstr>
      <vt:lpstr>12. Kleine wijziging Huishoudelijk reglement.</vt:lpstr>
      <vt:lpstr>Dia 20</vt:lpstr>
      <vt:lpstr>13. Verantwoordelijkheid aanvoerders.</vt:lpstr>
      <vt:lpstr>14.Scheidsrechters en Digitaal Wedstrijd Formulier (DWF)</vt:lpstr>
      <vt:lpstr>15.Mixtoernooi.</vt:lpstr>
      <vt:lpstr>16.Feestcommissie/Feestavond.</vt:lpstr>
      <vt:lpstr>17. Mededelingen voor het komende seizoen.</vt:lpstr>
      <vt:lpstr>18.Rondvraag.</vt:lpstr>
      <vt:lpstr>Dia 27</vt:lpstr>
      <vt:lpstr>19.Sluiting.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ledenvergadering 12 mei 2015</dc:title>
  <dc:creator>martin</dc:creator>
  <cp:lastModifiedBy>martin</cp:lastModifiedBy>
  <cp:revision>40</cp:revision>
  <dcterms:created xsi:type="dcterms:W3CDTF">2015-04-28T19:49:50Z</dcterms:created>
  <dcterms:modified xsi:type="dcterms:W3CDTF">2015-05-12T16:44:23Z</dcterms:modified>
</cp:coreProperties>
</file>